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8288000" cy="10287000"/>
  <p:notesSz cx="6858000" cy="9144000"/>
  <p:embeddedFontLst>
    <p:embeddedFont>
      <p:font typeface="Calibri" panose="020F0502020204030204" pitchFamily="34" charset="0"/>
      <p:regular r:id="rId9"/>
      <p:bold r:id="rId10"/>
      <p:italic r:id="rId11"/>
      <p:boldItalic r:id="rId12"/>
    </p:embeddedFont>
    <p:embeddedFont>
      <p:font typeface="Montserrat" panose="00000500000000000000" pitchFamily="2" charset="0"/>
      <p:regular r:id="rId13"/>
      <p:bold r:id="rId14"/>
      <p:italic r:id="rId15"/>
      <p:boldItalic r:id="rId16"/>
    </p:embeddedFont>
    <p:embeddedFont>
      <p:font typeface="Montserrat Classic Bold" panose="020B0604020202020204" charset="0"/>
      <p:regular r:id="rId17"/>
    </p:embeddedFont>
    <p:embeddedFont>
      <p:font typeface="Open Sans Extra Bold" panose="020B0604020202020204" charset="0"/>
      <p:regular r:id="rId18"/>
    </p:embeddedFont>
    <p:embeddedFont>
      <p:font typeface="Open Sans Light Bold" panose="020B0604020202020204" charset="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1" d="100"/>
          <a:sy n="41" d="100"/>
        </p:scale>
        <p:origin x="820" y="-1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5.fntdata"/><Relationship Id="rId18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font" Target="fonts/font8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23" Type="http://schemas.openxmlformats.org/officeDocument/2006/relationships/tableStyles" Target="tableStyles.xml"/><Relationship Id="rId10" Type="http://schemas.openxmlformats.org/officeDocument/2006/relationships/font" Target="fonts/font2.fntdata"/><Relationship Id="rId19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9826376">
            <a:off x="10315136" y="-1304121"/>
            <a:ext cx="1427340" cy="13628129"/>
            <a:chOff x="0" y="0"/>
            <a:chExt cx="375925" cy="358930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75925" cy="3589301"/>
            </a:xfrm>
            <a:custGeom>
              <a:avLst/>
              <a:gdLst/>
              <a:ahLst/>
              <a:cxnLst/>
              <a:rect l="l" t="t" r="r" b="b"/>
              <a:pathLst>
                <a:path w="375925" h="3589301">
                  <a:moveTo>
                    <a:pt x="0" y="0"/>
                  </a:moveTo>
                  <a:lnTo>
                    <a:pt x="375925" y="0"/>
                  </a:lnTo>
                  <a:lnTo>
                    <a:pt x="375925" y="3589301"/>
                  </a:lnTo>
                  <a:lnTo>
                    <a:pt x="0" y="3589301"/>
                  </a:lnTo>
                  <a:close/>
                </a:path>
              </a:pathLst>
            </a:custGeom>
            <a:solidFill>
              <a:srgbClr val="103C7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38100"/>
              <a:ext cx="812800" cy="774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00"/>
                </a:lnSpc>
              </a:pPr>
              <a:endParaRPr/>
            </a:p>
          </p:txBody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0410102" y="0"/>
            <a:ext cx="7013281" cy="10287000"/>
            <a:chOff x="0" y="0"/>
            <a:chExt cx="4715929" cy="691727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715891" cy="6917310"/>
            </a:xfrm>
            <a:custGeom>
              <a:avLst/>
              <a:gdLst/>
              <a:ahLst/>
              <a:cxnLst/>
              <a:rect l="l" t="t" r="r" b="b"/>
              <a:pathLst>
                <a:path w="4715891" h="6917310">
                  <a:moveTo>
                    <a:pt x="1058291" y="0"/>
                  </a:moveTo>
                  <a:lnTo>
                    <a:pt x="0" y="4021709"/>
                  </a:lnTo>
                  <a:lnTo>
                    <a:pt x="753491" y="6917310"/>
                  </a:lnTo>
                  <a:lnTo>
                    <a:pt x="4428109" y="6917310"/>
                  </a:lnTo>
                  <a:lnTo>
                    <a:pt x="3691509" y="4021710"/>
                  </a:lnTo>
                  <a:lnTo>
                    <a:pt x="4715891" y="0"/>
                  </a:lnTo>
                  <a:close/>
                </a:path>
              </a:pathLst>
            </a:custGeom>
            <a:blipFill>
              <a:blip r:embed="rId2"/>
              <a:stretch>
                <a:fillRect l="-68203" r="-51818"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 rot="10030226">
            <a:off x="16339385" y="-2158779"/>
            <a:ext cx="2755803" cy="8055514"/>
            <a:chOff x="0" y="0"/>
            <a:chExt cx="725808" cy="212161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725808" cy="2121617"/>
            </a:xfrm>
            <a:custGeom>
              <a:avLst/>
              <a:gdLst/>
              <a:ahLst/>
              <a:cxnLst/>
              <a:rect l="l" t="t" r="r" b="b"/>
              <a:pathLst>
                <a:path w="725808" h="2121617">
                  <a:moveTo>
                    <a:pt x="0" y="0"/>
                  </a:moveTo>
                  <a:lnTo>
                    <a:pt x="725808" y="0"/>
                  </a:lnTo>
                  <a:lnTo>
                    <a:pt x="725808" y="2121617"/>
                  </a:lnTo>
                  <a:lnTo>
                    <a:pt x="0" y="2121617"/>
                  </a:lnTo>
                  <a:close/>
                </a:path>
              </a:pathLst>
            </a:custGeom>
            <a:solidFill>
              <a:srgbClr val="103C7D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38100"/>
              <a:ext cx="812800" cy="774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00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5820708" y="3186787"/>
            <a:ext cx="1602675" cy="5619030"/>
            <a:chOff x="0" y="0"/>
            <a:chExt cx="422104" cy="1479909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22104" cy="1479909"/>
            </a:xfrm>
            <a:custGeom>
              <a:avLst/>
              <a:gdLst/>
              <a:ahLst/>
              <a:cxnLst/>
              <a:rect l="l" t="t" r="r" b="b"/>
              <a:pathLst>
                <a:path w="422104" h="1479909">
                  <a:moveTo>
                    <a:pt x="211052" y="0"/>
                  </a:moveTo>
                  <a:lnTo>
                    <a:pt x="422104" y="739955"/>
                  </a:lnTo>
                  <a:lnTo>
                    <a:pt x="211052" y="1479909"/>
                  </a:lnTo>
                  <a:lnTo>
                    <a:pt x="0" y="739955"/>
                  </a:lnTo>
                  <a:lnTo>
                    <a:pt x="211052" y="0"/>
                  </a:lnTo>
                  <a:close/>
                </a:path>
              </a:pathLst>
            </a:custGeom>
            <a:solidFill>
              <a:srgbClr val="144A99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139700" y="177800"/>
              <a:ext cx="533400" cy="495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00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 rot="-9976720">
            <a:off x="17041159" y="311516"/>
            <a:ext cx="2936159" cy="13521450"/>
            <a:chOff x="0" y="0"/>
            <a:chExt cx="773309" cy="356120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773309" cy="3561205"/>
            </a:xfrm>
            <a:custGeom>
              <a:avLst/>
              <a:gdLst/>
              <a:ahLst/>
              <a:cxnLst/>
              <a:rect l="l" t="t" r="r" b="b"/>
              <a:pathLst>
                <a:path w="773309" h="3561205">
                  <a:moveTo>
                    <a:pt x="0" y="0"/>
                  </a:moveTo>
                  <a:lnTo>
                    <a:pt x="773309" y="0"/>
                  </a:lnTo>
                  <a:lnTo>
                    <a:pt x="773309" y="3561205"/>
                  </a:lnTo>
                  <a:lnTo>
                    <a:pt x="0" y="3561205"/>
                  </a:lnTo>
                  <a:close/>
                </a:path>
              </a:pathLst>
            </a:custGeom>
            <a:solidFill>
              <a:srgbClr val="0D3166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38100"/>
              <a:ext cx="812800" cy="774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00"/>
                </a:lnSpc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 rot="6238719">
            <a:off x="16166573" y="4154966"/>
            <a:ext cx="2789674" cy="271993"/>
          </a:xfrm>
          <a:custGeom>
            <a:avLst/>
            <a:gdLst/>
            <a:ahLst/>
            <a:cxnLst/>
            <a:rect l="l" t="t" r="r" b="b"/>
            <a:pathLst>
              <a:path w="2789674" h="271993">
                <a:moveTo>
                  <a:pt x="0" y="0"/>
                </a:moveTo>
                <a:lnTo>
                  <a:pt x="2789674" y="0"/>
                </a:lnTo>
                <a:lnTo>
                  <a:pt x="2789674" y="271994"/>
                </a:lnTo>
                <a:lnTo>
                  <a:pt x="0" y="2719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 rot="6237799">
            <a:off x="15547339" y="6949506"/>
            <a:ext cx="2656296" cy="258989"/>
          </a:xfrm>
          <a:custGeom>
            <a:avLst/>
            <a:gdLst/>
            <a:ahLst/>
            <a:cxnLst/>
            <a:rect l="l" t="t" r="r" b="b"/>
            <a:pathLst>
              <a:path w="2656296" h="258989">
                <a:moveTo>
                  <a:pt x="0" y="0"/>
                </a:moveTo>
                <a:lnTo>
                  <a:pt x="2656296" y="0"/>
                </a:lnTo>
                <a:lnTo>
                  <a:pt x="2656296" y="258989"/>
                </a:lnTo>
                <a:lnTo>
                  <a:pt x="0" y="25898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18" name="Group 18"/>
          <p:cNvGrpSpPr/>
          <p:nvPr/>
        </p:nvGrpSpPr>
        <p:grpSpPr>
          <a:xfrm rot="-67296">
            <a:off x="9499022" y="-2393877"/>
            <a:ext cx="3126907" cy="5700035"/>
            <a:chOff x="0" y="0"/>
            <a:chExt cx="823547" cy="1501244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23547" cy="1501244"/>
            </a:xfrm>
            <a:custGeom>
              <a:avLst/>
              <a:gdLst/>
              <a:ahLst/>
              <a:cxnLst/>
              <a:rect l="l" t="t" r="r" b="b"/>
              <a:pathLst>
                <a:path w="823547" h="1501244">
                  <a:moveTo>
                    <a:pt x="411774" y="1501244"/>
                  </a:moveTo>
                  <a:lnTo>
                    <a:pt x="823547" y="0"/>
                  </a:lnTo>
                  <a:lnTo>
                    <a:pt x="0" y="0"/>
                  </a:lnTo>
                  <a:lnTo>
                    <a:pt x="411774" y="1501244"/>
                  </a:lnTo>
                  <a:close/>
                </a:path>
              </a:pathLst>
            </a:custGeom>
            <a:solidFill>
              <a:srgbClr val="144A99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127000" y="88900"/>
              <a:ext cx="558800" cy="2921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00"/>
                </a:lnSpc>
              </a:pPr>
              <a:endParaRPr/>
            </a:p>
          </p:txBody>
        </p:sp>
      </p:grpSp>
      <p:sp>
        <p:nvSpPr>
          <p:cNvPr id="21" name="Freeform 21"/>
          <p:cNvSpPr/>
          <p:nvPr/>
        </p:nvSpPr>
        <p:spPr>
          <a:xfrm rot="6238719">
            <a:off x="9721294" y="1397372"/>
            <a:ext cx="3356179" cy="327227"/>
          </a:xfrm>
          <a:custGeom>
            <a:avLst/>
            <a:gdLst/>
            <a:ahLst/>
            <a:cxnLst/>
            <a:rect l="l" t="t" r="r" b="b"/>
            <a:pathLst>
              <a:path w="3356179" h="327227">
                <a:moveTo>
                  <a:pt x="0" y="0"/>
                </a:moveTo>
                <a:lnTo>
                  <a:pt x="3356179" y="0"/>
                </a:lnTo>
                <a:lnTo>
                  <a:pt x="3356179" y="327228"/>
                </a:lnTo>
                <a:lnTo>
                  <a:pt x="0" y="3272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 rot="4412241">
            <a:off x="8619063" y="1541830"/>
            <a:ext cx="3654610" cy="356324"/>
          </a:xfrm>
          <a:custGeom>
            <a:avLst/>
            <a:gdLst/>
            <a:ahLst/>
            <a:cxnLst/>
            <a:rect l="l" t="t" r="r" b="b"/>
            <a:pathLst>
              <a:path w="3654610" h="356324">
                <a:moveTo>
                  <a:pt x="0" y="0"/>
                </a:moveTo>
                <a:lnTo>
                  <a:pt x="3654610" y="0"/>
                </a:lnTo>
                <a:lnTo>
                  <a:pt x="3654610" y="356324"/>
                </a:lnTo>
                <a:lnTo>
                  <a:pt x="0" y="35632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0000"/>
            </a:blip>
            <a:stretch>
              <a:fillRect/>
            </a:stretch>
          </a:blipFill>
        </p:spPr>
      </p:sp>
      <p:grpSp>
        <p:nvGrpSpPr>
          <p:cNvPr id="23" name="Group 23"/>
          <p:cNvGrpSpPr/>
          <p:nvPr/>
        </p:nvGrpSpPr>
        <p:grpSpPr>
          <a:xfrm>
            <a:off x="9619527" y="6932427"/>
            <a:ext cx="2092834" cy="3887414"/>
            <a:chOff x="0" y="0"/>
            <a:chExt cx="812800" cy="1509766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1509766"/>
            </a:xfrm>
            <a:custGeom>
              <a:avLst/>
              <a:gdLst/>
              <a:ahLst/>
              <a:cxnLst/>
              <a:rect l="l" t="t" r="r" b="b"/>
              <a:pathLst>
                <a:path w="812800" h="1509766">
                  <a:moveTo>
                    <a:pt x="406400" y="0"/>
                  </a:moveTo>
                  <a:lnTo>
                    <a:pt x="812800" y="1509766"/>
                  </a:lnTo>
                  <a:lnTo>
                    <a:pt x="0" y="1509766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103C7D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127000" y="368300"/>
              <a:ext cx="558800" cy="2921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00"/>
                </a:lnSpc>
              </a:pPr>
              <a:endParaRPr/>
            </a:p>
          </p:txBody>
        </p:sp>
      </p:grpSp>
      <p:sp>
        <p:nvSpPr>
          <p:cNvPr id="26" name="Freeform 26"/>
          <p:cNvSpPr/>
          <p:nvPr/>
        </p:nvSpPr>
        <p:spPr>
          <a:xfrm rot="4483623">
            <a:off x="9734327" y="8878253"/>
            <a:ext cx="2656296" cy="258989"/>
          </a:xfrm>
          <a:custGeom>
            <a:avLst/>
            <a:gdLst/>
            <a:ahLst/>
            <a:cxnLst/>
            <a:rect l="l" t="t" r="r" b="b"/>
            <a:pathLst>
              <a:path w="2656296" h="258989">
                <a:moveTo>
                  <a:pt x="0" y="0"/>
                </a:moveTo>
                <a:lnTo>
                  <a:pt x="2656296" y="0"/>
                </a:lnTo>
                <a:lnTo>
                  <a:pt x="2656296" y="258989"/>
                </a:lnTo>
                <a:lnTo>
                  <a:pt x="0" y="25898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27" name="Freeform 27"/>
          <p:cNvSpPr/>
          <p:nvPr/>
        </p:nvSpPr>
        <p:spPr>
          <a:xfrm>
            <a:off x="1047750" y="1028700"/>
            <a:ext cx="3331867" cy="1055091"/>
          </a:xfrm>
          <a:custGeom>
            <a:avLst/>
            <a:gdLst/>
            <a:ahLst/>
            <a:cxnLst/>
            <a:rect l="l" t="t" r="r" b="b"/>
            <a:pathLst>
              <a:path w="3331867" h="1055091">
                <a:moveTo>
                  <a:pt x="0" y="0"/>
                </a:moveTo>
                <a:lnTo>
                  <a:pt x="3331867" y="0"/>
                </a:lnTo>
                <a:lnTo>
                  <a:pt x="3331867" y="1055091"/>
                </a:lnTo>
                <a:lnTo>
                  <a:pt x="0" y="105509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28" name="TextBox 28"/>
          <p:cNvSpPr txBox="1"/>
          <p:nvPr/>
        </p:nvSpPr>
        <p:spPr>
          <a:xfrm>
            <a:off x="990600" y="3440991"/>
            <a:ext cx="7448813" cy="38671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500"/>
              </a:lnSpc>
            </a:pPr>
            <a:r>
              <a:rPr lang="en-US" sz="7500">
                <a:solidFill>
                  <a:srgbClr val="103C7D"/>
                </a:solidFill>
                <a:latin typeface="Montserrat Classic Bold"/>
              </a:rPr>
              <a:t>EXEMPLE DE REVENUS DE NOTRE PLATEFORME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58998" y="2825406"/>
            <a:ext cx="9778853" cy="6432894"/>
          </a:xfrm>
          <a:custGeom>
            <a:avLst/>
            <a:gdLst/>
            <a:ahLst/>
            <a:cxnLst/>
            <a:rect l="l" t="t" r="r" b="b"/>
            <a:pathLst>
              <a:path w="9778853" h="6432894">
                <a:moveTo>
                  <a:pt x="0" y="0"/>
                </a:moveTo>
                <a:lnTo>
                  <a:pt x="9778854" y="0"/>
                </a:lnTo>
                <a:lnTo>
                  <a:pt x="9778854" y="6432894"/>
                </a:lnTo>
                <a:lnTo>
                  <a:pt x="0" y="64328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28" b="-62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851868" y="4545383"/>
            <a:ext cx="6407432" cy="3192302"/>
          </a:xfrm>
          <a:custGeom>
            <a:avLst/>
            <a:gdLst/>
            <a:ahLst/>
            <a:cxnLst/>
            <a:rect l="l" t="t" r="r" b="b"/>
            <a:pathLst>
              <a:path w="6407432" h="3192302">
                <a:moveTo>
                  <a:pt x="0" y="0"/>
                </a:moveTo>
                <a:lnTo>
                  <a:pt x="6407432" y="0"/>
                </a:lnTo>
                <a:lnTo>
                  <a:pt x="6407432" y="3192301"/>
                </a:lnTo>
                <a:lnTo>
                  <a:pt x="0" y="31923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9217" t="-678965" r="-433413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1096182" y="5769608"/>
            <a:ext cx="4419723" cy="2165664"/>
          </a:xfrm>
          <a:custGeom>
            <a:avLst/>
            <a:gdLst/>
            <a:ahLst/>
            <a:cxnLst/>
            <a:rect l="l" t="t" r="r" b="b"/>
            <a:pathLst>
              <a:path w="4419723" h="2165664">
                <a:moveTo>
                  <a:pt x="0" y="0"/>
                </a:moveTo>
                <a:lnTo>
                  <a:pt x="4419723" y="0"/>
                </a:lnTo>
                <a:lnTo>
                  <a:pt x="4419723" y="2165664"/>
                </a:lnTo>
                <a:lnTo>
                  <a:pt x="0" y="216566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854248" y="511027"/>
            <a:ext cx="8664106" cy="18865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99"/>
              </a:lnSpc>
              <a:spcBef>
                <a:spcPct val="0"/>
              </a:spcBef>
            </a:pPr>
            <a:r>
              <a:rPr lang="en-US" sz="4899">
                <a:solidFill>
                  <a:srgbClr val="0D3166"/>
                </a:solidFill>
                <a:latin typeface="Montserrat Classic Bold"/>
              </a:rPr>
              <a:t>Exemple de nombre vues d'un Cours Excel sur YouTube  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86387" y="8236699"/>
            <a:ext cx="18774387" cy="2802776"/>
            <a:chOff x="0" y="0"/>
            <a:chExt cx="4944694" cy="73818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944694" cy="738180"/>
            </a:xfrm>
            <a:custGeom>
              <a:avLst/>
              <a:gdLst/>
              <a:ahLst/>
              <a:cxnLst/>
              <a:rect l="l" t="t" r="r" b="b"/>
              <a:pathLst>
                <a:path w="4944694" h="738180">
                  <a:moveTo>
                    <a:pt x="0" y="0"/>
                  </a:moveTo>
                  <a:lnTo>
                    <a:pt x="4944694" y="0"/>
                  </a:lnTo>
                  <a:lnTo>
                    <a:pt x="4944694" y="738180"/>
                  </a:lnTo>
                  <a:lnTo>
                    <a:pt x="0" y="738180"/>
                  </a:lnTo>
                  <a:close/>
                </a:path>
              </a:pathLst>
            </a:custGeom>
            <a:solidFill>
              <a:srgbClr val="103C7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38100"/>
              <a:ext cx="812800" cy="774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00"/>
                </a:lnSpc>
              </a:pPr>
              <a:endParaRPr/>
            </a:p>
          </p:txBody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261591" y="4310615"/>
            <a:ext cx="1022606" cy="1093696"/>
          </a:xfrm>
          <a:prstGeom prst="rect">
            <a:avLst/>
          </a:prstGeom>
        </p:spPr>
      </p:pic>
      <p:sp>
        <p:nvSpPr>
          <p:cNvPr id="6" name="Freeform 6"/>
          <p:cNvSpPr/>
          <p:nvPr/>
        </p:nvSpPr>
        <p:spPr>
          <a:xfrm>
            <a:off x="6089585" y="3586340"/>
            <a:ext cx="6747585" cy="159488"/>
          </a:xfrm>
          <a:custGeom>
            <a:avLst/>
            <a:gdLst/>
            <a:ahLst/>
            <a:cxnLst/>
            <a:rect l="l" t="t" r="r" b="b"/>
            <a:pathLst>
              <a:path w="6747585" h="159488">
                <a:moveTo>
                  <a:pt x="0" y="0"/>
                </a:moveTo>
                <a:lnTo>
                  <a:pt x="6747585" y="0"/>
                </a:lnTo>
                <a:lnTo>
                  <a:pt x="6747585" y="159488"/>
                </a:lnTo>
                <a:lnTo>
                  <a:pt x="0" y="15948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6089585" y="4971508"/>
            <a:ext cx="6747585" cy="159488"/>
          </a:xfrm>
          <a:custGeom>
            <a:avLst/>
            <a:gdLst/>
            <a:ahLst/>
            <a:cxnLst/>
            <a:rect l="l" t="t" r="r" b="b"/>
            <a:pathLst>
              <a:path w="6747585" h="159488">
                <a:moveTo>
                  <a:pt x="0" y="0"/>
                </a:moveTo>
                <a:lnTo>
                  <a:pt x="6747585" y="0"/>
                </a:lnTo>
                <a:lnTo>
                  <a:pt x="6747585" y="159488"/>
                </a:lnTo>
                <a:lnTo>
                  <a:pt x="0" y="15948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6038884" y="6833269"/>
            <a:ext cx="6210232" cy="3120642"/>
          </a:xfrm>
          <a:custGeom>
            <a:avLst/>
            <a:gdLst/>
            <a:ahLst/>
            <a:cxnLst/>
            <a:rect l="l" t="t" r="r" b="b"/>
            <a:pathLst>
              <a:path w="6210232" h="3120642">
                <a:moveTo>
                  <a:pt x="0" y="0"/>
                </a:moveTo>
                <a:lnTo>
                  <a:pt x="6210232" y="0"/>
                </a:lnTo>
                <a:lnTo>
                  <a:pt x="6210232" y="3120642"/>
                </a:lnTo>
                <a:lnTo>
                  <a:pt x="0" y="312064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3048000" y="3086100"/>
            <a:ext cx="3048000" cy="7385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019"/>
              </a:lnSpc>
            </a:pPr>
            <a:r>
              <a:rPr lang="en-US" sz="4299" dirty="0">
                <a:solidFill>
                  <a:srgbClr val="000000"/>
                </a:solidFill>
                <a:latin typeface="Open Sans Extra Bold"/>
              </a:rPr>
              <a:t>13M  </a:t>
            </a:r>
            <a:r>
              <a:rPr lang="en-US" sz="4299" dirty="0" err="1">
                <a:solidFill>
                  <a:srgbClr val="000000"/>
                </a:solidFill>
                <a:latin typeface="Open Sans Extra Bold"/>
              </a:rPr>
              <a:t>vue</a:t>
            </a:r>
            <a:endParaRPr lang="en-US" sz="4299" dirty="0">
              <a:solidFill>
                <a:srgbClr val="000000"/>
              </a:solidFill>
              <a:latin typeface="Open Sans Extra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3014733" y="3160808"/>
            <a:ext cx="1996667" cy="7385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019"/>
              </a:lnSpc>
            </a:pPr>
            <a:r>
              <a:rPr lang="en-US" sz="4299">
                <a:solidFill>
                  <a:srgbClr val="000000"/>
                </a:solidFill>
                <a:latin typeface="Open Sans Extra Bold"/>
              </a:rPr>
              <a:t>100%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334663" y="4572462"/>
            <a:ext cx="1295737" cy="7385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019"/>
              </a:lnSpc>
            </a:pPr>
            <a:r>
              <a:rPr lang="en-US" sz="4299">
                <a:solidFill>
                  <a:srgbClr val="000000"/>
                </a:solidFill>
                <a:latin typeface="Open Sans Extra Bold"/>
              </a:rPr>
              <a:t>1%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743890" y="5549291"/>
            <a:ext cx="7093279" cy="10026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260"/>
              </a:lnSpc>
            </a:pPr>
            <a:r>
              <a:rPr lang="en-US" sz="5900" dirty="0" err="1">
                <a:solidFill>
                  <a:srgbClr val="0D3166"/>
                </a:solidFill>
                <a:latin typeface="Open Sans Light Bold"/>
              </a:rPr>
              <a:t>cela</a:t>
            </a:r>
            <a:r>
              <a:rPr lang="en-US" sz="5900" dirty="0">
                <a:solidFill>
                  <a:srgbClr val="0D3166"/>
                </a:solidFill>
                <a:latin typeface="Open Sans Light Bold"/>
              </a:rPr>
              <a:t> </a:t>
            </a:r>
            <a:r>
              <a:rPr lang="en-US" sz="5900" dirty="0" err="1">
                <a:solidFill>
                  <a:srgbClr val="0D3166"/>
                </a:solidFill>
                <a:latin typeface="Open Sans Light Bold"/>
              </a:rPr>
              <a:t>représente</a:t>
            </a:r>
            <a:endParaRPr lang="en-US" sz="5900" dirty="0">
              <a:solidFill>
                <a:srgbClr val="0D3166"/>
              </a:solidFill>
              <a:latin typeface="Open Sans Light 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4284197" y="4644126"/>
            <a:ext cx="1754687" cy="6226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179"/>
              </a:lnSpc>
            </a:pPr>
            <a:r>
              <a:rPr lang="en-US" sz="3699" dirty="0">
                <a:solidFill>
                  <a:srgbClr val="000000"/>
                </a:solidFill>
                <a:latin typeface="Open Sans Extra Bold"/>
              </a:rPr>
              <a:t>ventes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494475" y="-844"/>
            <a:ext cx="15299051" cy="25615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60"/>
              </a:lnSpc>
            </a:pPr>
            <a:endParaRPr/>
          </a:p>
          <a:p>
            <a:pPr algn="ctr">
              <a:lnSpc>
                <a:spcPts val="6860"/>
              </a:lnSpc>
            </a:pPr>
            <a:r>
              <a:rPr lang="en-US" sz="4900">
                <a:solidFill>
                  <a:srgbClr val="0D3166"/>
                </a:solidFill>
                <a:latin typeface="Open Sans Light Bold"/>
              </a:rPr>
              <a:t>Si nous vendons 1% par rapport aux vues de ce cours sur YouTube...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502029" y="8065249"/>
            <a:ext cx="3518099" cy="13944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340"/>
              </a:lnSpc>
            </a:pPr>
            <a:r>
              <a:rPr lang="en-US" sz="8100" dirty="0">
                <a:solidFill>
                  <a:srgbClr val="FFFFFF"/>
                </a:solidFill>
                <a:latin typeface="Open Sans Light Bold"/>
              </a:rPr>
              <a:t>Ventes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096000" y="7056288"/>
            <a:ext cx="6210232" cy="13944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340"/>
              </a:lnSpc>
            </a:pPr>
            <a:r>
              <a:rPr lang="en-US" sz="8100" dirty="0">
                <a:solidFill>
                  <a:srgbClr val="FFFFFF"/>
                </a:solidFill>
                <a:latin typeface="Open Sans Light Bold"/>
              </a:rPr>
              <a:t>130 000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043043" y="7772937"/>
            <a:ext cx="9244957" cy="5067300"/>
            <a:chOff x="0" y="0"/>
            <a:chExt cx="2434886" cy="133459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4886" cy="1334598"/>
            </a:xfrm>
            <a:custGeom>
              <a:avLst/>
              <a:gdLst/>
              <a:ahLst/>
              <a:cxnLst/>
              <a:rect l="l" t="t" r="r" b="b"/>
              <a:pathLst>
                <a:path w="2434886" h="1334598">
                  <a:moveTo>
                    <a:pt x="0" y="0"/>
                  </a:moveTo>
                  <a:lnTo>
                    <a:pt x="2434886" y="0"/>
                  </a:lnTo>
                  <a:lnTo>
                    <a:pt x="2434886" y="1334598"/>
                  </a:lnTo>
                  <a:lnTo>
                    <a:pt x="0" y="1334598"/>
                  </a:lnTo>
                  <a:close/>
                </a:path>
              </a:pathLst>
            </a:custGeom>
            <a:solidFill>
              <a:srgbClr val="103C7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38100"/>
              <a:ext cx="812800" cy="774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7782462"/>
            <a:ext cx="9144000" cy="5067300"/>
            <a:chOff x="0" y="0"/>
            <a:chExt cx="2408296" cy="133459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408296" cy="1334598"/>
            </a:xfrm>
            <a:custGeom>
              <a:avLst/>
              <a:gdLst/>
              <a:ahLst/>
              <a:cxnLst/>
              <a:rect l="l" t="t" r="r" b="b"/>
              <a:pathLst>
                <a:path w="2408296" h="1334598">
                  <a:moveTo>
                    <a:pt x="0" y="0"/>
                  </a:moveTo>
                  <a:lnTo>
                    <a:pt x="2408296" y="0"/>
                  </a:lnTo>
                  <a:lnTo>
                    <a:pt x="2408296" y="1334598"/>
                  </a:lnTo>
                  <a:lnTo>
                    <a:pt x="0" y="1334598"/>
                  </a:lnTo>
                  <a:close/>
                </a:path>
              </a:pathLst>
            </a:custGeom>
            <a:solidFill>
              <a:srgbClr val="0D3166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38100"/>
              <a:ext cx="812800" cy="774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00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6076984" y="6719497"/>
            <a:ext cx="6210232" cy="3120642"/>
          </a:xfrm>
          <a:custGeom>
            <a:avLst/>
            <a:gdLst/>
            <a:ahLst/>
            <a:cxnLst/>
            <a:rect l="l" t="t" r="r" b="b"/>
            <a:pathLst>
              <a:path w="6210232" h="3120642">
                <a:moveTo>
                  <a:pt x="0" y="0"/>
                </a:moveTo>
                <a:lnTo>
                  <a:pt x="6210232" y="0"/>
                </a:lnTo>
                <a:lnTo>
                  <a:pt x="6210232" y="3120641"/>
                </a:lnTo>
                <a:lnTo>
                  <a:pt x="0" y="31206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2975244" y="7062199"/>
            <a:ext cx="2780611" cy="2844615"/>
          </a:xfrm>
          <a:custGeom>
            <a:avLst/>
            <a:gdLst/>
            <a:ahLst/>
            <a:cxnLst/>
            <a:rect l="l" t="t" r="r" b="b"/>
            <a:pathLst>
              <a:path w="2780611" h="2844615">
                <a:moveTo>
                  <a:pt x="0" y="0"/>
                </a:moveTo>
                <a:lnTo>
                  <a:pt x="2780612" y="0"/>
                </a:lnTo>
                <a:lnTo>
                  <a:pt x="2780612" y="2844614"/>
                </a:lnTo>
                <a:lnTo>
                  <a:pt x="0" y="28446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713684" y="2716058"/>
            <a:ext cx="2508001" cy="3674727"/>
          </a:xfrm>
          <a:custGeom>
            <a:avLst/>
            <a:gdLst/>
            <a:ahLst/>
            <a:cxnLst/>
            <a:rect l="l" t="t" r="r" b="b"/>
            <a:pathLst>
              <a:path w="2508001" h="3674727">
                <a:moveTo>
                  <a:pt x="0" y="0"/>
                </a:moveTo>
                <a:lnTo>
                  <a:pt x="2508002" y="0"/>
                </a:lnTo>
                <a:lnTo>
                  <a:pt x="2508002" y="3674727"/>
                </a:lnTo>
                <a:lnTo>
                  <a:pt x="0" y="367472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009650" y="461809"/>
            <a:ext cx="16650151" cy="14255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499"/>
              </a:lnSpc>
              <a:spcBef>
                <a:spcPct val="0"/>
              </a:spcBef>
            </a:pPr>
            <a:r>
              <a:rPr lang="en-US" sz="5499" dirty="0" err="1">
                <a:solidFill>
                  <a:srgbClr val="0D3166"/>
                </a:solidFill>
                <a:latin typeface="Montserrat Classic Bold"/>
              </a:rPr>
              <a:t>Supposons</a:t>
            </a:r>
            <a:r>
              <a:rPr lang="en-US" sz="5499" dirty="0">
                <a:solidFill>
                  <a:srgbClr val="0D3166"/>
                </a:solidFill>
                <a:latin typeface="Montserrat Classic Bold"/>
              </a:rPr>
              <a:t> que nous </a:t>
            </a:r>
            <a:r>
              <a:rPr lang="en-US" sz="5499" dirty="0" err="1">
                <a:solidFill>
                  <a:srgbClr val="0D3166"/>
                </a:solidFill>
                <a:latin typeface="Montserrat Classic Bold"/>
              </a:rPr>
              <a:t>allons</a:t>
            </a:r>
            <a:r>
              <a:rPr lang="en-US" sz="5499" dirty="0">
                <a:solidFill>
                  <a:srgbClr val="0D3166"/>
                </a:solidFill>
                <a:latin typeface="Montserrat Classic Bold"/>
              </a:rPr>
              <a:t> le proposer au prix     de 200 dinars.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648200" y="3092473"/>
            <a:ext cx="9936425" cy="7664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799"/>
              </a:lnSpc>
              <a:spcBef>
                <a:spcPct val="0"/>
              </a:spcBef>
            </a:pPr>
            <a:r>
              <a:rPr lang="en-US" sz="5799" dirty="0">
                <a:solidFill>
                  <a:srgbClr val="000000"/>
                </a:solidFill>
                <a:latin typeface="Montserrat Classic Bold"/>
              </a:rPr>
              <a:t>200 DA   x   130 000 ventes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724602" y="3592217"/>
            <a:ext cx="1029295" cy="24301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878"/>
              </a:lnSpc>
            </a:pPr>
            <a:r>
              <a:rPr lang="en-US" sz="14198">
                <a:solidFill>
                  <a:srgbClr val="000000"/>
                </a:solidFill>
                <a:latin typeface="Open Sans Light Bold"/>
              </a:rPr>
              <a:t>=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385872" y="7607676"/>
            <a:ext cx="5679579" cy="11277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40"/>
              </a:lnSpc>
            </a:pPr>
            <a:r>
              <a:rPr lang="en-US" sz="6600">
                <a:solidFill>
                  <a:srgbClr val="FFFFFF"/>
                </a:solidFill>
                <a:latin typeface="Open Sans Light Bold"/>
              </a:rPr>
              <a:t>26 000 000 DA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200150" y="538009"/>
            <a:ext cx="13739488" cy="2609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899"/>
              </a:lnSpc>
            </a:pPr>
            <a:r>
              <a:rPr lang="en-US" sz="5999">
                <a:solidFill>
                  <a:srgbClr val="0D3166"/>
                </a:solidFill>
                <a:latin typeface="Montserrat Classic Bold"/>
              </a:rPr>
              <a:t>Supposons que le formateur de ce cours obtienne un pourcentage de </a:t>
            </a:r>
          </a:p>
          <a:p>
            <a:pPr>
              <a:lnSpc>
                <a:spcPts val="6899"/>
              </a:lnSpc>
            </a:pPr>
            <a:r>
              <a:rPr lang="en-US" sz="5999" u="sng">
                <a:solidFill>
                  <a:srgbClr val="000000"/>
                </a:solidFill>
                <a:latin typeface="Montserrat Classic Bold"/>
              </a:rPr>
              <a:t>40%.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861722" y="3457392"/>
            <a:ext cx="13077916" cy="2222072"/>
            <a:chOff x="0" y="-85725"/>
            <a:chExt cx="17437221" cy="2962763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2222500" y="1418776"/>
              <a:ext cx="1363475" cy="1458262"/>
            </a:xfrm>
            <a:prstGeom prst="rect">
              <a:avLst/>
            </a:prstGeom>
          </p:spPr>
        </p:pic>
        <p:sp>
          <p:nvSpPr>
            <p:cNvPr id="5" name="Freeform 5"/>
            <p:cNvSpPr/>
            <p:nvPr/>
          </p:nvSpPr>
          <p:spPr>
            <a:xfrm>
              <a:off x="5993158" y="453076"/>
              <a:ext cx="8996780" cy="212651"/>
            </a:xfrm>
            <a:custGeom>
              <a:avLst/>
              <a:gdLst/>
              <a:ahLst/>
              <a:cxnLst/>
              <a:rect l="l" t="t" r="r" b="b"/>
              <a:pathLst>
                <a:path w="8996780" h="212651">
                  <a:moveTo>
                    <a:pt x="0" y="0"/>
                  </a:moveTo>
                  <a:lnTo>
                    <a:pt x="8996780" y="0"/>
                  </a:lnTo>
                  <a:lnTo>
                    <a:pt x="8996780" y="212651"/>
                  </a:lnTo>
                  <a:lnTo>
                    <a:pt x="0" y="2126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5993158" y="2299966"/>
              <a:ext cx="8996780" cy="212651"/>
            </a:xfrm>
            <a:custGeom>
              <a:avLst/>
              <a:gdLst/>
              <a:ahLst/>
              <a:cxnLst/>
              <a:rect l="l" t="t" r="r" b="b"/>
              <a:pathLst>
                <a:path w="8996780" h="212651">
                  <a:moveTo>
                    <a:pt x="0" y="0"/>
                  </a:moveTo>
                  <a:lnTo>
                    <a:pt x="8996780" y="0"/>
                  </a:lnTo>
                  <a:lnTo>
                    <a:pt x="8996780" y="212651"/>
                  </a:lnTo>
                  <a:lnTo>
                    <a:pt x="0" y="2126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TextBox 7"/>
            <p:cNvSpPr txBox="1"/>
            <p:nvPr/>
          </p:nvSpPr>
          <p:spPr>
            <a:xfrm>
              <a:off x="0" y="-85725"/>
              <a:ext cx="5604007" cy="9560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019"/>
                </a:lnSpc>
              </a:pPr>
              <a:r>
                <a:rPr lang="en-US" sz="4299">
                  <a:solidFill>
                    <a:srgbClr val="000000"/>
                  </a:solidFill>
                  <a:latin typeface="Open Sans Extra Bold"/>
                </a:rPr>
                <a:t>26 000 000 DA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5226689" y="-85725"/>
              <a:ext cx="2210532" cy="95609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6019"/>
                </a:lnSpc>
              </a:pPr>
              <a:r>
                <a:rPr lang="en-US" sz="4299" dirty="0">
                  <a:solidFill>
                    <a:srgbClr val="000000"/>
                  </a:solidFill>
                  <a:latin typeface="Open Sans Extra Bold"/>
                </a:rPr>
                <a:t>100%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5437363" y="1796480"/>
              <a:ext cx="1783959" cy="9560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019"/>
                </a:lnSpc>
              </a:pPr>
              <a:r>
                <a:rPr lang="en-US" sz="4299">
                  <a:solidFill>
                    <a:srgbClr val="000000"/>
                  </a:solidFill>
                  <a:latin typeface="Open Sans Extra Bold"/>
                </a:rPr>
                <a:t>40%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-148668" y="8149694"/>
            <a:ext cx="18774387" cy="2802776"/>
            <a:chOff x="0" y="0"/>
            <a:chExt cx="4944694" cy="73818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944694" cy="738180"/>
            </a:xfrm>
            <a:custGeom>
              <a:avLst/>
              <a:gdLst/>
              <a:ahLst/>
              <a:cxnLst/>
              <a:rect l="l" t="t" r="r" b="b"/>
              <a:pathLst>
                <a:path w="4944694" h="738180">
                  <a:moveTo>
                    <a:pt x="0" y="0"/>
                  </a:moveTo>
                  <a:lnTo>
                    <a:pt x="4944694" y="0"/>
                  </a:lnTo>
                  <a:lnTo>
                    <a:pt x="4944694" y="738180"/>
                  </a:lnTo>
                  <a:lnTo>
                    <a:pt x="0" y="738180"/>
                  </a:lnTo>
                  <a:close/>
                </a:path>
              </a:pathLst>
            </a:custGeom>
            <a:solidFill>
              <a:srgbClr val="103C7D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38100"/>
              <a:ext cx="812800" cy="774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00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6376602" y="6755789"/>
            <a:ext cx="6210232" cy="3120642"/>
          </a:xfrm>
          <a:custGeom>
            <a:avLst/>
            <a:gdLst/>
            <a:ahLst/>
            <a:cxnLst/>
            <a:rect l="l" t="t" r="r" b="b"/>
            <a:pathLst>
              <a:path w="6210232" h="3120642">
                <a:moveTo>
                  <a:pt x="0" y="0"/>
                </a:moveTo>
                <a:lnTo>
                  <a:pt x="6210233" y="0"/>
                </a:lnTo>
                <a:lnTo>
                  <a:pt x="6210233" y="3120642"/>
                </a:lnTo>
                <a:lnTo>
                  <a:pt x="0" y="312064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6486304" y="7484854"/>
            <a:ext cx="5990829" cy="11772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60"/>
              </a:lnSpc>
            </a:pPr>
            <a:r>
              <a:rPr lang="en-US" sz="6900">
                <a:solidFill>
                  <a:srgbClr val="FFFFFF"/>
                </a:solidFill>
                <a:latin typeface="Open Sans Light Bold"/>
              </a:rPr>
              <a:t>10,400,000 DA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980089" y="4683899"/>
            <a:ext cx="1029295" cy="24301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878"/>
              </a:lnSpc>
            </a:pPr>
            <a:r>
              <a:rPr lang="en-US" sz="14198">
                <a:solidFill>
                  <a:srgbClr val="000000"/>
                </a:solidFill>
                <a:latin typeface="Open Sans Light Bold"/>
              </a:rPr>
              <a:t>=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01997" y="583268"/>
            <a:ext cx="17276478" cy="29777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07"/>
              </a:lnSpc>
            </a:pPr>
            <a:r>
              <a:rPr lang="en-US" sz="4399" dirty="0">
                <a:solidFill>
                  <a:srgbClr val="0D3166"/>
                </a:solidFill>
                <a:latin typeface="Montserrat Classic Bold"/>
              </a:rPr>
              <a:t>Fin </a:t>
            </a:r>
            <a:r>
              <a:rPr lang="en-US" sz="4399" dirty="0" err="1">
                <a:solidFill>
                  <a:srgbClr val="0D3166"/>
                </a:solidFill>
                <a:latin typeface="Montserrat Classic Bold"/>
              </a:rPr>
              <a:t>novembre</a:t>
            </a:r>
            <a:r>
              <a:rPr lang="en-US" sz="4399" dirty="0">
                <a:solidFill>
                  <a:srgbClr val="0D3166"/>
                </a:solidFill>
                <a:latin typeface="Montserrat Classic Bold"/>
              </a:rPr>
              <a:t> 2021, </a:t>
            </a:r>
            <a:r>
              <a:rPr lang="en-US" sz="4399" dirty="0" err="1">
                <a:solidFill>
                  <a:srgbClr val="0D3166"/>
                </a:solidFill>
                <a:latin typeface="Montserrat Classic Bold"/>
              </a:rPr>
              <a:t>l'Office</a:t>
            </a:r>
            <a:r>
              <a:rPr lang="en-US" sz="4399" dirty="0">
                <a:solidFill>
                  <a:srgbClr val="0D3166"/>
                </a:solidFill>
                <a:latin typeface="Montserrat Classic Bold"/>
              </a:rPr>
              <a:t> national des </a:t>
            </a:r>
            <a:r>
              <a:rPr lang="en-US" sz="4399" dirty="0" err="1">
                <a:solidFill>
                  <a:srgbClr val="0D3166"/>
                </a:solidFill>
                <a:latin typeface="Montserrat Classic Bold"/>
              </a:rPr>
              <a:t>statistiques</a:t>
            </a:r>
            <a:r>
              <a:rPr lang="en-US" sz="4399" dirty="0">
                <a:solidFill>
                  <a:srgbClr val="0D3166"/>
                </a:solidFill>
                <a:latin typeface="Montserrat Classic Bold"/>
              </a:rPr>
              <a:t> (ONS) </a:t>
            </a:r>
            <a:r>
              <a:rPr lang="en-US" sz="4399" dirty="0" err="1">
                <a:solidFill>
                  <a:srgbClr val="0D3166"/>
                </a:solidFill>
                <a:latin typeface="Montserrat Classic Bold"/>
              </a:rPr>
              <a:t>indiquait</a:t>
            </a:r>
            <a:r>
              <a:rPr lang="en-US" sz="4399" dirty="0">
                <a:solidFill>
                  <a:srgbClr val="0D3166"/>
                </a:solidFill>
                <a:latin typeface="Montserrat Classic Bold"/>
              </a:rPr>
              <a:t> que le </a:t>
            </a:r>
            <a:r>
              <a:rPr lang="en-US" sz="4399" dirty="0" err="1">
                <a:solidFill>
                  <a:srgbClr val="0D3166"/>
                </a:solidFill>
                <a:latin typeface="Montserrat Classic Bold"/>
              </a:rPr>
              <a:t>salaire</a:t>
            </a:r>
            <a:r>
              <a:rPr lang="en-US" sz="4399" dirty="0">
                <a:solidFill>
                  <a:srgbClr val="0D3166"/>
                </a:solidFill>
                <a:latin typeface="Montserrat Classic Bold"/>
              </a:rPr>
              <a:t> net </a:t>
            </a:r>
            <a:r>
              <a:rPr lang="en-US" sz="4399" dirty="0" err="1">
                <a:solidFill>
                  <a:srgbClr val="0D3166"/>
                </a:solidFill>
                <a:latin typeface="Montserrat Classic Bold"/>
              </a:rPr>
              <a:t>mensuel</a:t>
            </a:r>
            <a:r>
              <a:rPr lang="en-US" sz="4399" dirty="0">
                <a:solidFill>
                  <a:srgbClr val="0D3166"/>
                </a:solidFill>
                <a:latin typeface="Montserrat Classic Bold"/>
              </a:rPr>
              <a:t> </a:t>
            </a:r>
            <a:r>
              <a:rPr lang="en-US" sz="4399" dirty="0" err="1">
                <a:solidFill>
                  <a:srgbClr val="0D3166"/>
                </a:solidFill>
                <a:latin typeface="Montserrat Classic Bold"/>
              </a:rPr>
              <a:t>moyen</a:t>
            </a:r>
            <a:r>
              <a:rPr lang="en-US" sz="4399" dirty="0">
                <a:solidFill>
                  <a:srgbClr val="0D3166"/>
                </a:solidFill>
                <a:latin typeface="Montserrat Classic Bold"/>
              </a:rPr>
              <a:t> </a:t>
            </a:r>
            <a:r>
              <a:rPr lang="en-US" sz="4399" dirty="0" err="1">
                <a:solidFill>
                  <a:srgbClr val="0D3166"/>
                </a:solidFill>
                <a:latin typeface="Montserrat Classic Bold"/>
              </a:rPr>
              <a:t>en</a:t>
            </a:r>
            <a:r>
              <a:rPr lang="en-US" sz="4399" dirty="0">
                <a:solidFill>
                  <a:srgbClr val="0D3166"/>
                </a:solidFill>
                <a:latin typeface="Montserrat Classic Bold"/>
              </a:rPr>
              <a:t> </a:t>
            </a:r>
            <a:r>
              <a:rPr lang="en-US" sz="4399" dirty="0" err="1">
                <a:solidFill>
                  <a:srgbClr val="0D3166"/>
                </a:solidFill>
                <a:latin typeface="Montserrat Classic Bold"/>
              </a:rPr>
              <a:t>Algérie</a:t>
            </a:r>
            <a:r>
              <a:rPr lang="en-US" sz="4399" dirty="0">
                <a:solidFill>
                  <a:srgbClr val="0D3166"/>
                </a:solidFill>
                <a:latin typeface="Montserrat Classic Bold"/>
              </a:rPr>
              <a:t> </a:t>
            </a:r>
            <a:r>
              <a:rPr lang="en-US" sz="4399" dirty="0" err="1">
                <a:solidFill>
                  <a:srgbClr val="0D3166"/>
                </a:solidFill>
                <a:latin typeface="Montserrat Classic Bold"/>
              </a:rPr>
              <a:t>avait</a:t>
            </a:r>
            <a:r>
              <a:rPr lang="en-US" sz="4399" dirty="0">
                <a:solidFill>
                  <a:srgbClr val="0D3166"/>
                </a:solidFill>
                <a:latin typeface="Montserrat Classic Bold"/>
              </a:rPr>
              <a:t> </a:t>
            </a:r>
            <a:r>
              <a:rPr lang="en-US" sz="4399" dirty="0" err="1">
                <a:solidFill>
                  <a:srgbClr val="0D3166"/>
                </a:solidFill>
                <a:latin typeface="Montserrat Classic Bold"/>
              </a:rPr>
              <a:t>progressé</a:t>
            </a:r>
            <a:r>
              <a:rPr lang="en-US" sz="4399" dirty="0">
                <a:solidFill>
                  <a:srgbClr val="0D3166"/>
                </a:solidFill>
                <a:latin typeface="Montserrat Classic Bold"/>
              </a:rPr>
              <a:t> de 2% </a:t>
            </a:r>
            <a:r>
              <a:rPr lang="en-US" sz="4399" dirty="0" err="1">
                <a:solidFill>
                  <a:srgbClr val="0D3166"/>
                </a:solidFill>
                <a:latin typeface="Montserrat Classic Bold"/>
              </a:rPr>
              <a:t>en</a:t>
            </a:r>
            <a:r>
              <a:rPr lang="en-US" sz="4399" dirty="0">
                <a:solidFill>
                  <a:srgbClr val="0D3166"/>
                </a:solidFill>
                <a:latin typeface="Montserrat Classic Bold"/>
              </a:rPr>
              <a:t> 2019, pour </a:t>
            </a:r>
            <a:r>
              <a:rPr lang="en-US" sz="4399" dirty="0" err="1">
                <a:solidFill>
                  <a:srgbClr val="0D3166"/>
                </a:solidFill>
                <a:latin typeface="Montserrat Classic Bold"/>
              </a:rPr>
              <a:t>s'établir</a:t>
            </a:r>
            <a:r>
              <a:rPr lang="en-US" sz="4399" dirty="0">
                <a:solidFill>
                  <a:srgbClr val="0D3166"/>
                </a:solidFill>
                <a:latin typeface="Montserrat Classic Bold"/>
              </a:rPr>
              <a:t> à </a:t>
            </a:r>
            <a:r>
              <a:rPr lang="en-US" sz="4399" dirty="0">
                <a:solidFill>
                  <a:srgbClr val="FF0000"/>
                </a:solidFill>
                <a:latin typeface="Montserrat Classic Bold"/>
              </a:rPr>
              <a:t>41.800 dinars</a:t>
            </a:r>
          </a:p>
          <a:p>
            <a:pPr>
              <a:lnSpc>
                <a:spcPts val="4707"/>
              </a:lnSpc>
            </a:pPr>
            <a:endParaRPr lang="en-US" sz="4399" dirty="0">
              <a:solidFill>
                <a:srgbClr val="FF0000"/>
              </a:solidFill>
              <a:latin typeface="Montserrat Classic Bold"/>
            </a:endParaRPr>
          </a:p>
          <a:p>
            <a:pPr>
              <a:lnSpc>
                <a:spcPts val="4707"/>
              </a:lnSpc>
            </a:pPr>
            <a:endParaRPr lang="en-US" sz="4399" dirty="0">
              <a:solidFill>
                <a:srgbClr val="FF0000"/>
              </a:solidFill>
              <a:latin typeface="Montserrat Classic Bold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476375" y="3265762"/>
            <a:ext cx="17276478" cy="7670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84"/>
              </a:lnSpc>
            </a:pPr>
            <a:r>
              <a:rPr lang="en-US" sz="5499" u="sng" dirty="0">
                <a:solidFill>
                  <a:srgbClr val="144A99"/>
                </a:solidFill>
                <a:latin typeface="Montserrat Classic Bold"/>
              </a:rPr>
              <a:t>En </a:t>
            </a:r>
            <a:r>
              <a:rPr lang="en-US" sz="5499" u="sng" dirty="0" err="1">
                <a:solidFill>
                  <a:srgbClr val="144A99"/>
                </a:solidFill>
                <a:latin typeface="Montserrat Classic Bold"/>
              </a:rPr>
              <a:t>utilisant</a:t>
            </a:r>
            <a:r>
              <a:rPr lang="en-US" sz="5499" u="sng" dirty="0">
                <a:solidFill>
                  <a:srgbClr val="144A99"/>
                </a:solidFill>
                <a:latin typeface="Montserrat Classic Bold"/>
              </a:rPr>
              <a:t> un petit </a:t>
            </a:r>
            <a:r>
              <a:rPr lang="en-US" sz="5499" u="sng" dirty="0" err="1">
                <a:solidFill>
                  <a:srgbClr val="144A99"/>
                </a:solidFill>
                <a:latin typeface="Montserrat Classic Bold"/>
              </a:rPr>
              <a:t>calcul</a:t>
            </a:r>
            <a:r>
              <a:rPr lang="en-US" sz="5499" u="sng" dirty="0">
                <a:solidFill>
                  <a:srgbClr val="144A99"/>
                </a:solidFill>
                <a:latin typeface="Montserrat Classic Bold"/>
              </a:rPr>
              <a:t> </a:t>
            </a:r>
            <a:r>
              <a:rPr lang="en-US" sz="5499" u="sng" dirty="0" err="1">
                <a:solidFill>
                  <a:srgbClr val="144A99"/>
                </a:solidFill>
                <a:latin typeface="Montserrat Classic Bold"/>
              </a:rPr>
              <a:t>mathématique</a:t>
            </a:r>
            <a:r>
              <a:rPr lang="en-US" sz="5499" u="sng" dirty="0">
                <a:solidFill>
                  <a:srgbClr val="144A99"/>
                </a:solidFill>
                <a:latin typeface="Montserrat Classic Bold"/>
              </a:rPr>
              <a:t>,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163467" y="4556505"/>
            <a:ext cx="15961067" cy="9201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60"/>
              </a:lnSpc>
            </a:pPr>
            <a:r>
              <a:rPr lang="en-US" sz="5400">
                <a:solidFill>
                  <a:srgbClr val="000000"/>
                </a:solidFill>
                <a:latin typeface="Open Sans Light Bold"/>
              </a:rPr>
              <a:t>(10,400,000 DA   ÷   </a:t>
            </a:r>
            <a:r>
              <a:rPr lang="en-US" sz="5400">
                <a:solidFill>
                  <a:srgbClr val="FF0000"/>
                </a:solidFill>
                <a:latin typeface="Open Sans Light Bold"/>
              </a:rPr>
              <a:t>41 800 DA</a:t>
            </a:r>
            <a:r>
              <a:rPr lang="en-US" sz="5400">
                <a:solidFill>
                  <a:srgbClr val="000000"/>
                </a:solidFill>
                <a:latin typeface="Open Sans Light Bold"/>
              </a:rPr>
              <a:t> ) ÷  12  = 20 ans 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3732" y="8330669"/>
            <a:ext cx="18774387" cy="2802776"/>
            <a:chOff x="0" y="0"/>
            <a:chExt cx="4944694" cy="73818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944694" cy="738180"/>
            </a:xfrm>
            <a:custGeom>
              <a:avLst/>
              <a:gdLst/>
              <a:ahLst/>
              <a:cxnLst/>
              <a:rect l="l" t="t" r="r" b="b"/>
              <a:pathLst>
                <a:path w="4944694" h="738180">
                  <a:moveTo>
                    <a:pt x="0" y="0"/>
                  </a:moveTo>
                  <a:lnTo>
                    <a:pt x="4944694" y="0"/>
                  </a:lnTo>
                  <a:lnTo>
                    <a:pt x="4944694" y="738180"/>
                  </a:lnTo>
                  <a:lnTo>
                    <a:pt x="0" y="738180"/>
                  </a:lnTo>
                  <a:close/>
                </a:path>
              </a:pathLst>
            </a:custGeom>
            <a:solidFill>
              <a:srgbClr val="103C7D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38100"/>
              <a:ext cx="812800" cy="774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00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2726355" y="5653435"/>
            <a:ext cx="13329141" cy="1104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80"/>
              </a:lnSpc>
            </a:pPr>
            <a:r>
              <a:rPr lang="en-US" sz="4000">
                <a:solidFill>
                  <a:srgbClr val="000000"/>
                </a:solidFill>
                <a:latin typeface="Montserrat Classic Bold"/>
              </a:rPr>
              <a:t>Donc, avec le salaire mensuel moyen, il faudrait travailler pendant </a:t>
            </a:r>
            <a:r>
              <a:rPr lang="en-US" sz="4000">
                <a:solidFill>
                  <a:srgbClr val="FF0000"/>
                </a:solidFill>
                <a:latin typeface="Montserrat Classic Bold"/>
              </a:rPr>
              <a:t>20 ans </a:t>
            </a:r>
            <a:r>
              <a:rPr lang="en-US" sz="4000">
                <a:solidFill>
                  <a:srgbClr val="000000"/>
                </a:solidFill>
                <a:latin typeface="Montserrat Classic Bold"/>
              </a:rPr>
              <a:t>pour atteindre ce chiffre</a:t>
            </a:r>
          </a:p>
        </p:txBody>
      </p:sp>
      <p:sp>
        <p:nvSpPr>
          <p:cNvPr id="9" name="Freeform 9"/>
          <p:cNvSpPr/>
          <p:nvPr/>
        </p:nvSpPr>
        <p:spPr>
          <a:xfrm flipH="1">
            <a:off x="16358161" y="2532606"/>
            <a:ext cx="3840627" cy="5012238"/>
          </a:xfrm>
          <a:custGeom>
            <a:avLst/>
            <a:gdLst/>
            <a:ahLst/>
            <a:cxnLst/>
            <a:rect l="l" t="t" r="r" b="b"/>
            <a:pathLst>
              <a:path w="3840627" h="5012238">
                <a:moveTo>
                  <a:pt x="3840628" y="0"/>
                </a:moveTo>
                <a:lnTo>
                  <a:pt x="0" y="0"/>
                </a:lnTo>
                <a:lnTo>
                  <a:pt x="0" y="5012238"/>
                </a:lnTo>
                <a:lnTo>
                  <a:pt x="3840628" y="5012238"/>
                </a:lnTo>
                <a:lnTo>
                  <a:pt x="384062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9826376">
            <a:off x="10315136" y="-1304121"/>
            <a:ext cx="1427340" cy="13628129"/>
            <a:chOff x="0" y="0"/>
            <a:chExt cx="375925" cy="358930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75925" cy="3589301"/>
            </a:xfrm>
            <a:custGeom>
              <a:avLst/>
              <a:gdLst/>
              <a:ahLst/>
              <a:cxnLst/>
              <a:rect l="l" t="t" r="r" b="b"/>
              <a:pathLst>
                <a:path w="375925" h="3589301">
                  <a:moveTo>
                    <a:pt x="0" y="0"/>
                  </a:moveTo>
                  <a:lnTo>
                    <a:pt x="375925" y="0"/>
                  </a:lnTo>
                  <a:lnTo>
                    <a:pt x="375925" y="3589301"/>
                  </a:lnTo>
                  <a:lnTo>
                    <a:pt x="0" y="3589301"/>
                  </a:lnTo>
                  <a:close/>
                </a:path>
              </a:pathLst>
            </a:custGeom>
            <a:solidFill>
              <a:srgbClr val="103C7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38100"/>
              <a:ext cx="812800" cy="774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00"/>
                </a:lnSpc>
              </a:pPr>
              <a:endParaRPr/>
            </a:p>
          </p:txBody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0410102" y="0"/>
            <a:ext cx="7013281" cy="10287000"/>
            <a:chOff x="0" y="0"/>
            <a:chExt cx="4715929" cy="691727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715891" cy="6917310"/>
            </a:xfrm>
            <a:custGeom>
              <a:avLst/>
              <a:gdLst/>
              <a:ahLst/>
              <a:cxnLst/>
              <a:rect l="l" t="t" r="r" b="b"/>
              <a:pathLst>
                <a:path w="4715891" h="6917310">
                  <a:moveTo>
                    <a:pt x="1058291" y="0"/>
                  </a:moveTo>
                  <a:lnTo>
                    <a:pt x="0" y="4021709"/>
                  </a:lnTo>
                  <a:lnTo>
                    <a:pt x="753491" y="6917310"/>
                  </a:lnTo>
                  <a:lnTo>
                    <a:pt x="4428109" y="6917310"/>
                  </a:lnTo>
                  <a:lnTo>
                    <a:pt x="3691509" y="4021710"/>
                  </a:lnTo>
                  <a:lnTo>
                    <a:pt x="4715891" y="0"/>
                  </a:lnTo>
                  <a:close/>
                </a:path>
              </a:pathLst>
            </a:custGeom>
            <a:blipFill>
              <a:blip r:embed="rId2"/>
              <a:stretch>
                <a:fillRect l="-99119" t="-35144" r="-144078" b="-21034"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 rot="10030226">
            <a:off x="16341807" y="-2137240"/>
            <a:ext cx="2561803" cy="8055514"/>
            <a:chOff x="0" y="0"/>
            <a:chExt cx="674714" cy="212161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74714" cy="2121617"/>
            </a:xfrm>
            <a:custGeom>
              <a:avLst/>
              <a:gdLst/>
              <a:ahLst/>
              <a:cxnLst/>
              <a:rect l="l" t="t" r="r" b="b"/>
              <a:pathLst>
                <a:path w="674714" h="2121617">
                  <a:moveTo>
                    <a:pt x="0" y="0"/>
                  </a:moveTo>
                  <a:lnTo>
                    <a:pt x="674714" y="0"/>
                  </a:lnTo>
                  <a:lnTo>
                    <a:pt x="674714" y="2121617"/>
                  </a:lnTo>
                  <a:lnTo>
                    <a:pt x="0" y="2121617"/>
                  </a:lnTo>
                  <a:close/>
                </a:path>
              </a:pathLst>
            </a:custGeom>
            <a:solidFill>
              <a:srgbClr val="103C7D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38100"/>
              <a:ext cx="812800" cy="774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00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5820708" y="3186787"/>
            <a:ext cx="1602675" cy="5619030"/>
            <a:chOff x="0" y="0"/>
            <a:chExt cx="422104" cy="1479909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22104" cy="1479909"/>
            </a:xfrm>
            <a:custGeom>
              <a:avLst/>
              <a:gdLst/>
              <a:ahLst/>
              <a:cxnLst/>
              <a:rect l="l" t="t" r="r" b="b"/>
              <a:pathLst>
                <a:path w="422104" h="1479909">
                  <a:moveTo>
                    <a:pt x="211052" y="0"/>
                  </a:moveTo>
                  <a:lnTo>
                    <a:pt x="422104" y="739955"/>
                  </a:lnTo>
                  <a:lnTo>
                    <a:pt x="211052" y="1479909"/>
                  </a:lnTo>
                  <a:lnTo>
                    <a:pt x="0" y="739955"/>
                  </a:lnTo>
                  <a:lnTo>
                    <a:pt x="211052" y="0"/>
                  </a:lnTo>
                  <a:close/>
                </a:path>
              </a:pathLst>
            </a:custGeom>
            <a:solidFill>
              <a:srgbClr val="144A99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139700" y="177800"/>
              <a:ext cx="533400" cy="495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00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 rot="-9976720">
            <a:off x="17050952" y="230121"/>
            <a:ext cx="2249856" cy="13521450"/>
            <a:chOff x="0" y="0"/>
            <a:chExt cx="592555" cy="356120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592555" cy="3561205"/>
            </a:xfrm>
            <a:custGeom>
              <a:avLst/>
              <a:gdLst/>
              <a:ahLst/>
              <a:cxnLst/>
              <a:rect l="l" t="t" r="r" b="b"/>
              <a:pathLst>
                <a:path w="592555" h="3561205">
                  <a:moveTo>
                    <a:pt x="0" y="0"/>
                  </a:moveTo>
                  <a:lnTo>
                    <a:pt x="592555" y="0"/>
                  </a:lnTo>
                  <a:lnTo>
                    <a:pt x="592555" y="3561205"/>
                  </a:lnTo>
                  <a:lnTo>
                    <a:pt x="0" y="3561205"/>
                  </a:lnTo>
                  <a:close/>
                </a:path>
              </a:pathLst>
            </a:custGeom>
            <a:solidFill>
              <a:srgbClr val="0D3166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38100"/>
              <a:ext cx="812800" cy="774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00"/>
                </a:lnSpc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 rot="6238719">
            <a:off x="16166573" y="4154966"/>
            <a:ext cx="2789674" cy="271993"/>
          </a:xfrm>
          <a:custGeom>
            <a:avLst/>
            <a:gdLst/>
            <a:ahLst/>
            <a:cxnLst/>
            <a:rect l="l" t="t" r="r" b="b"/>
            <a:pathLst>
              <a:path w="2789674" h="271993">
                <a:moveTo>
                  <a:pt x="0" y="0"/>
                </a:moveTo>
                <a:lnTo>
                  <a:pt x="2789674" y="0"/>
                </a:lnTo>
                <a:lnTo>
                  <a:pt x="2789674" y="271994"/>
                </a:lnTo>
                <a:lnTo>
                  <a:pt x="0" y="2719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 rot="6237799">
            <a:off x="15252667" y="7136868"/>
            <a:ext cx="3097448" cy="302001"/>
          </a:xfrm>
          <a:custGeom>
            <a:avLst/>
            <a:gdLst/>
            <a:ahLst/>
            <a:cxnLst/>
            <a:rect l="l" t="t" r="r" b="b"/>
            <a:pathLst>
              <a:path w="3097448" h="302001">
                <a:moveTo>
                  <a:pt x="0" y="0"/>
                </a:moveTo>
                <a:lnTo>
                  <a:pt x="3097448" y="0"/>
                </a:lnTo>
                <a:lnTo>
                  <a:pt x="3097448" y="302001"/>
                </a:lnTo>
                <a:lnTo>
                  <a:pt x="0" y="3020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18" name="Group 18"/>
          <p:cNvGrpSpPr/>
          <p:nvPr/>
        </p:nvGrpSpPr>
        <p:grpSpPr>
          <a:xfrm rot="-67296">
            <a:off x="9499022" y="-2393877"/>
            <a:ext cx="3126907" cy="5700035"/>
            <a:chOff x="0" y="0"/>
            <a:chExt cx="823547" cy="1501244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23547" cy="1501244"/>
            </a:xfrm>
            <a:custGeom>
              <a:avLst/>
              <a:gdLst/>
              <a:ahLst/>
              <a:cxnLst/>
              <a:rect l="l" t="t" r="r" b="b"/>
              <a:pathLst>
                <a:path w="823547" h="1501244">
                  <a:moveTo>
                    <a:pt x="411774" y="1501244"/>
                  </a:moveTo>
                  <a:lnTo>
                    <a:pt x="823547" y="0"/>
                  </a:lnTo>
                  <a:lnTo>
                    <a:pt x="0" y="0"/>
                  </a:lnTo>
                  <a:lnTo>
                    <a:pt x="411774" y="1501244"/>
                  </a:lnTo>
                  <a:close/>
                </a:path>
              </a:pathLst>
            </a:custGeom>
            <a:solidFill>
              <a:srgbClr val="144A99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127000" y="88900"/>
              <a:ext cx="558800" cy="2921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00"/>
                </a:lnSpc>
              </a:pPr>
              <a:endParaRPr/>
            </a:p>
          </p:txBody>
        </p:sp>
      </p:grpSp>
      <p:sp>
        <p:nvSpPr>
          <p:cNvPr id="21" name="Freeform 21"/>
          <p:cNvSpPr/>
          <p:nvPr/>
        </p:nvSpPr>
        <p:spPr>
          <a:xfrm rot="6238719">
            <a:off x="9721294" y="1397372"/>
            <a:ext cx="3356179" cy="327227"/>
          </a:xfrm>
          <a:custGeom>
            <a:avLst/>
            <a:gdLst/>
            <a:ahLst/>
            <a:cxnLst/>
            <a:rect l="l" t="t" r="r" b="b"/>
            <a:pathLst>
              <a:path w="3356179" h="327227">
                <a:moveTo>
                  <a:pt x="0" y="0"/>
                </a:moveTo>
                <a:lnTo>
                  <a:pt x="3356179" y="0"/>
                </a:lnTo>
                <a:lnTo>
                  <a:pt x="3356179" y="327228"/>
                </a:lnTo>
                <a:lnTo>
                  <a:pt x="0" y="3272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 rot="4412241">
            <a:off x="8619063" y="1541830"/>
            <a:ext cx="3654610" cy="356324"/>
          </a:xfrm>
          <a:custGeom>
            <a:avLst/>
            <a:gdLst/>
            <a:ahLst/>
            <a:cxnLst/>
            <a:rect l="l" t="t" r="r" b="b"/>
            <a:pathLst>
              <a:path w="3654610" h="356324">
                <a:moveTo>
                  <a:pt x="0" y="0"/>
                </a:moveTo>
                <a:lnTo>
                  <a:pt x="3654610" y="0"/>
                </a:lnTo>
                <a:lnTo>
                  <a:pt x="3654610" y="356324"/>
                </a:lnTo>
                <a:lnTo>
                  <a:pt x="0" y="35632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0000"/>
            </a:blip>
            <a:stretch>
              <a:fillRect/>
            </a:stretch>
          </a:blipFill>
        </p:spPr>
      </p:sp>
      <p:grpSp>
        <p:nvGrpSpPr>
          <p:cNvPr id="23" name="Group 23"/>
          <p:cNvGrpSpPr/>
          <p:nvPr/>
        </p:nvGrpSpPr>
        <p:grpSpPr>
          <a:xfrm>
            <a:off x="9958149" y="7561414"/>
            <a:ext cx="1754212" cy="3258427"/>
            <a:chOff x="0" y="0"/>
            <a:chExt cx="812800" cy="1509766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1509766"/>
            </a:xfrm>
            <a:custGeom>
              <a:avLst/>
              <a:gdLst/>
              <a:ahLst/>
              <a:cxnLst/>
              <a:rect l="l" t="t" r="r" b="b"/>
              <a:pathLst>
                <a:path w="812800" h="1509766">
                  <a:moveTo>
                    <a:pt x="406400" y="0"/>
                  </a:moveTo>
                  <a:lnTo>
                    <a:pt x="812800" y="1509766"/>
                  </a:lnTo>
                  <a:lnTo>
                    <a:pt x="0" y="1509766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103C7D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127000" y="368300"/>
              <a:ext cx="558800" cy="2921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00"/>
                </a:lnSpc>
              </a:pPr>
              <a:endParaRPr/>
            </a:p>
          </p:txBody>
        </p:sp>
      </p:grpSp>
      <p:sp>
        <p:nvSpPr>
          <p:cNvPr id="26" name="Freeform 26"/>
          <p:cNvSpPr/>
          <p:nvPr/>
        </p:nvSpPr>
        <p:spPr>
          <a:xfrm rot="4483623">
            <a:off x="9734327" y="8878253"/>
            <a:ext cx="2656296" cy="258989"/>
          </a:xfrm>
          <a:custGeom>
            <a:avLst/>
            <a:gdLst/>
            <a:ahLst/>
            <a:cxnLst/>
            <a:rect l="l" t="t" r="r" b="b"/>
            <a:pathLst>
              <a:path w="2656296" h="258989">
                <a:moveTo>
                  <a:pt x="0" y="0"/>
                </a:moveTo>
                <a:lnTo>
                  <a:pt x="2656296" y="0"/>
                </a:lnTo>
                <a:lnTo>
                  <a:pt x="2656296" y="258989"/>
                </a:lnTo>
                <a:lnTo>
                  <a:pt x="0" y="25898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27" name="Freeform 27"/>
          <p:cNvSpPr/>
          <p:nvPr/>
        </p:nvSpPr>
        <p:spPr>
          <a:xfrm>
            <a:off x="1461975" y="784567"/>
            <a:ext cx="3331867" cy="1055091"/>
          </a:xfrm>
          <a:custGeom>
            <a:avLst/>
            <a:gdLst/>
            <a:ahLst/>
            <a:cxnLst/>
            <a:rect l="l" t="t" r="r" b="b"/>
            <a:pathLst>
              <a:path w="3331867" h="1055091">
                <a:moveTo>
                  <a:pt x="0" y="0"/>
                </a:moveTo>
                <a:lnTo>
                  <a:pt x="3331867" y="0"/>
                </a:lnTo>
                <a:lnTo>
                  <a:pt x="3331867" y="1055091"/>
                </a:lnTo>
                <a:lnTo>
                  <a:pt x="0" y="105509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28" name="TextBox 28"/>
          <p:cNvSpPr txBox="1"/>
          <p:nvPr/>
        </p:nvSpPr>
        <p:spPr>
          <a:xfrm>
            <a:off x="1028700" y="4331715"/>
            <a:ext cx="8728969" cy="13881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400"/>
              </a:lnSpc>
            </a:pPr>
            <a:r>
              <a:rPr lang="en-US" sz="10400">
                <a:solidFill>
                  <a:srgbClr val="103C7D"/>
                </a:solidFill>
                <a:latin typeface="Montserrat Classic Bold"/>
              </a:rPr>
              <a:t>THANK YOU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028700" y="5795457"/>
            <a:ext cx="7410713" cy="3987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86"/>
              </a:lnSpc>
            </a:pPr>
            <a:r>
              <a:rPr lang="en-US" sz="2896">
                <a:solidFill>
                  <a:srgbClr val="000000"/>
                </a:solidFill>
                <a:latin typeface="Montserrat"/>
              </a:rPr>
              <a:t>For Your Attention and Cooperation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167</Words>
  <Application>Microsoft Office PowerPoint</Application>
  <PresentationFormat>Personnalisé</PresentationFormat>
  <Paragraphs>28</Paragraphs>
  <Slides>7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7</vt:i4>
      </vt:variant>
    </vt:vector>
  </HeadingPairs>
  <TitlesOfParts>
    <vt:vector size="14" baseType="lpstr">
      <vt:lpstr>Calibri</vt:lpstr>
      <vt:lpstr>Arial</vt:lpstr>
      <vt:lpstr>Montserrat</vt:lpstr>
      <vt:lpstr>Montserrat Classic Bold</vt:lpstr>
      <vt:lpstr>Open Sans Extra Bold</vt:lpstr>
      <vt:lpstr>Open Sans Light Bold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And White Modern Market Research Presentation</dc:title>
  <cp:lastModifiedBy>derdour mohamed</cp:lastModifiedBy>
  <cp:revision>2</cp:revision>
  <dcterms:created xsi:type="dcterms:W3CDTF">2006-08-16T00:00:00Z</dcterms:created>
  <dcterms:modified xsi:type="dcterms:W3CDTF">2023-06-24T20:58:50Z</dcterms:modified>
  <dc:identifier>DAFmwpOtfHE</dc:identifier>
</cp:coreProperties>
</file>